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058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62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363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68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631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956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128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642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45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23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59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20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86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682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36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78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slide" Target="slide13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5" Type="http://schemas.openxmlformats.org/officeDocument/2006/relationships/image" Target="../media/image7.png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709651" y="2845917"/>
            <a:ext cx="6815669" cy="1515533"/>
          </a:xfrm>
        </p:spPr>
        <p:txBody>
          <a:bodyPr/>
          <a:lstStyle/>
          <a:p>
            <a:r>
              <a:rPr lang="ru-RU" sz="6000" b="1" dirty="0" smtClean="0"/>
              <a:t>Алгоритмы и структуры данных</a:t>
            </a:r>
            <a:endParaRPr lang="ru-RU" sz="6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69011" y="6150114"/>
            <a:ext cx="73148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Выполнили студенты гр. 353502: Кашко Анастасия, Згирская Дарья</a:t>
            </a:r>
          </a:p>
          <a:p>
            <a:r>
              <a:rPr lang="ru-RU" sz="2000" dirty="0" smtClean="0"/>
              <a:t>Преподаватель: Калугина Марина Алексеевна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27732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  <a:endParaRPr lang="ru-RU" altLang="ru-RU" sz="36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3"/>
          <a:srcRect l="38101" t="10296" r="36292" b="32256"/>
          <a:stretch/>
        </p:blipFill>
        <p:spPr bwMode="auto">
          <a:xfrm>
            <a:off x="3735238" y="2164255"/>
            <a:ext cx="2484767" cy="3115111"/>
          </a:xfrm>
          <a:prstGeom prst="rect">
            <a:avLst/>
          </a:prstGeom>
          <a:ln w="127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/>
          <p:cNvPicPr/>
          <p:nvPr/>
        </p:nvPicPr>
        <p:blipFill rotWithShape="1">
          <a:blip r:embed="rId4"/>
          <a:srcRect l="22448" t="10832" r="55104" b="31996"/>
          <a:stretch/>
        </p:blipFill>
        <p:spPr bwMode="auto">
          <a:xfrm>
            <a:off x="1223812" y="2164255"/>
            <a:ext cx="2330271" cy="3115111"/>
          </a:xfrm>
          <a:prstGeom prst="rect">
            <a:avLst/>
          </a:prstGeom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39018" y="1794923"/>
            <a:ext cx="489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1 реализация                        2 реализация</a:t>
            </a:r>
            <a:endParaRPr lang="ru-RU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7" name="Рисунок 6"/>
          <p:cNvPicPr/>
          <p:nvPr/>
        </p:nvPicPr>
        <p:blipFill rotWithShape="1">
          <a:blip r:embed="rId5"/>
          <a:srcRect l="3505" t="14903" r="57929" b="24935"/>
          <a:stretch/>
        </p:blipFill>
        <p:spPr bwMode="auto">
          <a:xfrm>
            <a:off x="6719977" y="3060171"/>
            <a:ext cx="3781815" cy="30665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14646" t="55975" r="56202" b="25032"/>
          <a:stretch/>
        </p:blipFill>
        <p:spPr>
          <a:xfrm>
            <a:off x="6719977" y="1547017"/>
            <a:ext cx="3781815" cy="13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3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598286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4. Графы (задача 9)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2533" y="1149544"/>
            <a:ext cx="10126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на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олимпиаду прибыло n человек. Некоторые из них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знакомы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между собой. Круг знакомств задается матрицей A размером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n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× n. Элемент матрицы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А[i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j] =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1,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и A[i, j] = 0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 в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противном случае (если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то считаем, что и j-й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человек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знает i-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). Необходимо определить, можно ли опосредованно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перезнакомить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всех людей между собой (незнакомые люди могут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познакомиться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только через общего знакомого)? Если нет, то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</a:rPr>
              <a:t>какое максимальное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количество людей будут знать друг друга?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300541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/>
                    <a:gridCol w="3200400"/>
                    <a:gridCol w="3200400"/>
                  </a:tblGrid>
                  <a:tr h="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>
                                        <a:effectLst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>
                                            <a:effectLst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>
                                        <a:effectLst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>
                                            <a:effectLst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ru-RU" sz="1400">
                                    <a:effectLst/>
                                  </a:rPr>
                                  <m:t> ранний выход</m:t>
                                </m:r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300541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/>
                    <a:gridCol w="3200400"/>
                    <a:gridCol w="3200400"/>
                  </a:tblGrid>
                  <a:tr h="239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27667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99810" t="-97826" r="-100190" b="-103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200190" t="-97826" r="-381" b="-1030435"/>
                          </a:stretch>
                        </a:blipFill>
                      </a:tcPr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6960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115265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878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  <a:endParaRPr lang="ru-RU" altLang="ru-RU" sz="36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 descr="C:\Users\Admin\AppData\Local\Temp\ksohtml9080\wps6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16792" y="1578489"/>
            <a:ext cx="3502323" cy="33471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488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621101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b="1" dirty="0" smtClean="0">
                <a:solidFill>
                  <a:schemeClr val="accent4">
                    <a:lumMod val="50000"/>
                  </a:schemeClr>
                </a:solidFill>
              </a:rPr>
              <a:t>Спасибо за внимание!</a:t>
            </a:r>
            <a:endParaRPr lang="ru-RU" sz="66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11266" name="Picture 2" descr="Сформированное изображение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851" y="1729097"/>
            <a:ext cx="6358298" cy="423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96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60098" y="1982344"/>
            <a:ext cx="9471803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1.</a:t>
            </a:r>
            <a:r>
              <a:rPr kumimoji="0" lang="ru-RU" altLang="ru-RU" sz="2400" b="0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Бинарные поисковые деревья (задача 3)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 smtClean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2.</a:t>
            </a:r>
            <a:r>
              <a:rPr kumimoji="0" lang="ru-RU" altLang="ru-RU" sz="2400" b="0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Разработка эффективных алгоритмов (задача 1, задача 9)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 smtClean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3.</a:t>
            </a:r>
            <a:r>
              <a:rPr kumimoji="0" lang="ru-RU" altLang="ru-RU" sz="2400" b="0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Структуры данных (задача 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 smtClean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4.</a:t>
            </a:r>
            <a:r>
              <a:rPr kumimoji="0" lang="ru-RU" altLang="ru-RU" sz="2400" b="0" i="0" strike="noStrike" cap="none" normalizeH="0" baseline="0" dirty="0" smtClean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Графы (задача 9)</a:t>
            </a:r>
            <a:endParaRPr kumimoji="0" lang="ru-RU" altLang="ru-RU" sz="2400" b="0" i="0" strike="noStrike" cap="none" normalizeH="0" baseline="0" dirty="0" smtClean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9011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 smtClean="0">
                <a:solidFill>
                  <a:schemeClr val="accent4">
                    <a:lumMod val="50000"/>
                  </a:schemeClr>
                </a:solidFill>
              </a:rPr>
              <a:t>Список, выполненных задач</a:t>
            </a:r>
            <a:endParaRPr lang="ru-RU" sz="40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7582619" y="2068609"/>
            <a:ext cx="336430" cy="338162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далее 6">
            <a:hlinkClick r:id="rId2" action="ppaction://hlinksldjump" highlightClick="1"/>
          </p:cNvPr>
          <p:cNvSpPr/>
          <p:nvPr/>
        </p:nvSpPr>
        <p:spPr>
          <a:xfrm>
            <a:off x="975360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rId3" action="ppaction://hlinksldjump" highlightClick="1"/>
          </p:cNvPr>
          <p:cNvSpPr/>
          <p:nvPr/>
        </p:nvSpPr>
        <p:spPr>
          <a:xfrm>
            <a:off x="4750279" y="4235574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далее 8">
            <a:hlinkClick r:id="rId4" action="ppaction://hlinksldjump" highlightClick="1"/>
          </p:cNvPr>
          <p:cNvSpPr/>
          <p:nvPr/>
        </p:nvSpPr>
        <p:spPr>
          <a:xfrm>
            <a:off x="1029275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 descr="Сформированное изображение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768" y="3399933"/>
            <a:ext cx="2520133" cy="2520134"/>
          </a:xfrm>
          <a:prstGeom prst="rect">
            <a:avLst/>
          </a:prstGeom>
          <a:noFill/>
          <a:ln w="19050">
            <a:solidFill>
              <a:schemeClr val="accent4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Управляющая кнопка: далее 10">
            <a:hlinkClick r:id="rId6" action="ppaction://hlinksldjump" highlightClick="1"/>
          </p:cNvPr>
          <p:cNvSpPr/>
          <p:nvPr/>
        </p:nvSpPr>
        <p:spPr>
          <a:xfrm>
            <a:off x="6192624" y="3529347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страиваемая 12">
            <a:hlinkClick r:id="rId7" action="ppaction://hlinksldjump" highlightClick="1"/>
          </p:cNvPr>
          <p:cNvSpPr/>
          <p:nvPr/>
        </p:nvSpPr>
        <p:spPr>
          <a:xfrm>
            <a:off x="1552901" y="5645424"/>
            <a:ext cx="3036352" cy="375813"/>
          </a:xfrm>
          <a:prstGeom prst="actionButtonBlank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 smtClean="0">
                <a:solidFill>
                  <a:schemeClr val="accent4">
                    <a:lumMod val="50000"/>
                  </a:schemeClr>
                </a:solidFill>
              </a:rPr>
              <a:t>Завершение презентации</a:t>
            </a:r>
            <a:endParaRPr lang="ru-RU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68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1. Бинарные поисковые деревья (задача 3)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30060" y="1431985"/>
            <a:ext cx="48135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найти и удалить (правым удалением) среднюю по значению вершину из вершин дерева, у которых количество потомков в левом поддереве отличается от количества потомков в правом поддереве на 1. Выполнить прямой (левый) обход полученного дерева.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правляющая кнопка: домой 1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  <a:endParaRPr lang="ru-RU" altLang="ru-RU" sz="36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00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</a:t>
            </a:r>
            <a:r>
              <a:rPr lang="ru-RU" altLang="ru-RU" sz="32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задача </a:t>
            </a:r>
            <a:r>
              <a:rPr lang="ru-RU" altLang="ru-RU" sz="32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1)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/>
              <p:cNvSpPr txBox="1"/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ru-RU" b="1" dirty="0" smtClean="0">
                    <a:solidFill>
                      <a:schemeClr val="accent4">
                        <a:lumMod val="75000"/>
                      </a:schemeClr>
                    </a:solidFill>
                  </a:rPr>
                  <a:t>Задача: 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покупатель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n </a:t>
                </a:r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купюр достоинством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1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2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n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 </m:t>
                    </m:r>
                  </m:oMath>
                </a14:m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и продавец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m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 купюр достоинством: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1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2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b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</a:rPr>
                          <m:t>m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</a:rPr>
                      <m:t>. </m:t>
                    </m:r>
                  </m:oMath>
                </a14:m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Необходимо найти максимальную стоимость товара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p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, которую покупатель не может купить, потому что нет возможности точно рассчитаться за этот товар с продавцом, хотя денег на покупку у него достаточно.</a:t>
                </a:r>
              </a:p>
            </p:txBody>
          </p:sp>
        </mc:Choice>
        <mc:Fallback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blipFill rotWithShape="0">
                <a:blip r:embed="rId2"/>
                <a:stretch>
                  <a:fillRect l="-473" t="-2030" r="-473" b="-71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683954"/>
              </p:ext>
            </p:extLst>
          </p:nvPr>
        </p:nvGraphicFramePr>
        <p:xfrm>
          <a:off x="2054524" y="2487092"/>
          <a:ext cx="8082951" cy="3503953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2694317"/>
                <a:gridCol w="2694317"/>
                <a:gridCol w="2694317"/>
              </a:tblGrid>
              <a:tr h="2134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Критерий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Первая версия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Вторая версия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Понятность кода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Сложнее понять из-за множества вложенных структур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Прямолинейная логика, легче читается и поддерживается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Память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дополнительное множество </a:t>
                      </a:r>
                      <a:r>
                        <a:rPr lang="ru-RU" sz="1400" dirty="0" err="1">
                          <a:effectLst/>
                        </a:rPr>
                        <a:t>possible_p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только необходимые множества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Обработка случая без продавца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Обрабатывается, но с множеством условий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Обрабатывается логично и просто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3914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Сложность в худшем случае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278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Проверка невозможной оплаты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сравнение</a:t>
                      </a:r>
                      <a:r>
                        <a:rPr lang="en-US" sz="1400">
                          <a:effectLst/>
                        </a:rPr>
                        <a:t> p not in possible_p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перебор сдач продавца и проверку p + s ∈ buyer_sums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6404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Гибкость и расширяемость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Менее гибкая: логика жёстко завязана на вычисление разностей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Более гибкая: можно адаптировать под другие задачи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Крайние случаи (нет денег)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Обрабатываются, но с дополнительными проверками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 естественно и без лишнего кода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54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/>
          <a:srcRect l="9684" t="20909" r="47932" b="20043"/>
          <a:stretch/>
        </p:blipFill>
        <p:spPr bwMode="auto">
          <a:xfrm>
            <a:off x="1112808" y="1468524"/>
            <a:ext cx="4028535" cy="3049684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151" t="63522" r="47358" b="8679"/>
          <a:stretch/>
        </p:blipFill>
        <p:spPr>
          <a:xfrm>
            <a:off x="6271404" y="1468524"/>
            <a:ext cx="4917056" cy="199755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  <a:endParaRPr lang="ru-RU" altLang="ru-RU" sz="36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Управляющая кнопка: домой 4">
            <a:hlinkClick r:id="rId4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/>
          <p:nvPr/>
        </p:nvPicPr>
        <p:blipFill rotWithShape="1">
          <a:blip r:embed="rId5"/>
          <a:srcRect l="14479" t="38615" r="45589" b="6787"/>
          <a:stretch/>
        </p:blipFill>
        <p:spPr bwMode="auto">
          <a:xfrm>
            <a:off x="5331127" y="3605980"/>
            <a:ext cx="3614466" cy="25811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415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</a:t>
            </a:r>
            <a:r>
              <a:rPr lang="ru-RU" altLang="ru-RU" sz="32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задача 9</a:t>
            </a:r>
            <a:r>
              <a:rPr lang="ru-RU" altLang="ru-RU" sz="32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5248" y="1267064"/>
            <a:ext cx="68312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Задача: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выбрать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подпоследовательность. Из элементов заданной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последовательности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целых чисел A длины n необходимо выбрать элементы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таким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образом, чтобы они образовали подпоследовательность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наибольшей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длины, в которой каждый последующий элемент делился бы нацело </a:t>
            </a:r>
            <a:r>
              <a:rPr lang="ru-RU" dirty="0" smtClean="0">
                <a:solidFill>
                  <a:schemeClr val="accent4">
                    <a:lumMod val="75000"/>
                  </a:schemeClr>
                </a:solidFill>
                <a:latin typeface="+mj-lt"/>
              </a:rPr>
              <a:t>на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предыдущий. Порядок следования элементов можно менять. </a:t>
            </a:r>
          </a:p>
        </p:txBody>
      </p:sp>
    </p:spTree>
    <p:extLst>
      <p:ext uri="{BB962C8B-B14F-4D97-AF65-F5344CB8AC3E}">
        <p14:creationId xmlns:p14="http://schemas.microsoft.com/office/powerpoint/2010/main" val="256200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  <a:endParaRPr lang="ru-RU" altLang="ru-RU" sz="36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57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3. Структуры данных (задача 4</a:t>
            </a:r>
            <a:r>
              <a:rPr lang="ru-RU" altLang="ru-RU" sz="3200" b="1" dirty="0" smtClean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16325" y="1328468"/>
            <a:ext cx="9939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в массиве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A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размера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за одно обращение к каждому элементу массива необходимо каждый элемент заменить ближайшим большим, следующим за ним. Если такого элемента нет, то необходимо заменить его нулём. Можно использовать дополнительную память.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175591"/>
                  </p:ext>
                </p:extLst>
              </p:nvPr>
            </p:nvGraphicFramePr>
            <p:xfrm>
              <a:off x="2459967" y="2527539"/>
              <a:ext cx="7272066" cy="3246813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/>
                    <a:gridCol w="2424022"/>
                    <a:gridCol w="2424022"/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>
                                    <a:effectLst/>
                                  </a:rPr>
                                  <m:t>O</m:t>
                                </m:r>
                                <m:r>
                                  <a:rPr lang="en-US" sz="1600" b="0" i="0">
                                    <a:effectLst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ru-RU" sz="1600" b="0" i="0">
                                        <a:effectLst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 b="0" i="0">
                                        <a:effectLst/>
                                      </a:rPr>
                                      <m:t>n</m:t>
                                    </m:r>
                                  </m:e>
                                  <m:sup>
                                    <m:r>
                                      <a:rPr lang="en-US" sz="1600" b="0" i="0">
                                        <a:effectLst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600" b="0" i="0">
                                    <a:effectLst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</a:rPr>
                                  <m:t>O</m:t>
                                </m:r>
                                <m:r>
                                  <a:rPr lang="ru-RU" sz="1600" b="0" i="0">
                                    <a:effectLst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</a:rPr>
                                  <m:t>n</m:t>
                                </m:r>
                                <m:r>
                                  <a:rPr lang="ru-RU" sz="1600" b="0" i="0">
                                    <a:effectLst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748374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175591"/>
                  </p:ext>
                </p:extLst>
              </p:nvPr>
            </p:nvGraphicFramePr>
            <p:xfrm>
              <a:off x="2459967" y="2527539"/>
              <a:ext cx="7272066" cy="3246813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/>
                    <a:gridCol w="2424022"/>
                    <a:gridCol w="2424022"/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100000" t="-120313" r="-100503" b="-65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200000" t="-120313" r="-503" b="-656250"/>
                          </a:stretch>
                        </a:blipFill>
                      </a:tcPr>
                    </a:tc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51289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77381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77381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495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61</TotalTime>
  <Words>688</Words>
  <Application>Microsoft Office PowerPoint</Application>
  <PresentationFormat>Широкоэкранный</PresentationFormat>
  <Paragraphs>89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Calibri</vt:lpstr>
      <vt:lpstr>Garamond</vt:lpstr>
      <vt:lpstr>Times New Roman</vt:lpstr>
      <vt:lpstr>Натуральные материалы</vt:lpstr>
      <vt:lpstr>Алгоритмы и структуры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и структуры данных</dc:title>
  <dc:creator>Admin</dc:creator>
  <cp:lastModifiedBy>Admin</cp:lastModifiedBy>
  <cp:revision>19</cp:revision>
  <dcterms:created xsi:type="dcterms:W3CDTF">2025-05-28T06:20:35Z</dcterms:created>
  <dcterms:modified xsi:type="dcterms:W3CDTF">2025-05-28T07:21:58Z</dcterms:modified>
</cp:coreProperties>
</file>

<file path=docProps/thumbnail.jpeg>
</file>